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5" r:id="rId2"/>
  </p:sldMasterIdLst>
  <p:sldIdLst>
    <p:sldId id="269" r:id="rId3"/>
    <p:sldId id="268" r:id="rId4"/>
    <p:sldId id="267" r:id="rId5"/>
    <p:sldId id="266" r:id="rId6"/>
    <p:sldId id="271" r:id="rId7"/>
    <p:sldId id="273" r:id="rId8"/>
    <p:sldId id="272" r:id="rId9"/>
    <p:sldId id="274" r:id="rId10"/>
    <p:sldId id="276" r:id="rId11"/>
    <p:sldId id="277" r:id="rId12"/>
    <p:sldId id="270" r:id="rId13"/>
    <p:sldId id="264" r:id="rId14"/>
    <p:sldId id="263" r:id="rId15"/>
    <p:sldId id="275" r:id="rId16"/>
    <p:sldId id="2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C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90CECD-F045-427E-8B7D-7FB17850DFC8}" v="2530" dt="2023-09-05T18:49:14.2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7" d="100"/>
          <a:sy n="67" d="100"/>
        </p:scale>
        <p:origin x="4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7507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98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8040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681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5898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2316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3151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197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4720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6222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85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169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https://www.geograph.org.uk/photo/1381075" TargetMode="External"/><Relationship Id="rId7" Type="http://schemas.openxmlformats.org/officeDocument/2006/relationships/hyperlink" Target="https://www.geograph.org.uk/photo/3005678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jpg"/><Relationship Id="rId5" Type="http://schemas.openxmlformats.org/officeDocument/2006/relationships/hyperlink" Target="https://www.geograph.org.uk/photo/2699207" TargetMode="External"/><Relationship Id="rId4" Type="http://schemas.openxmlformats.org/officeDocument/2006/relationships/image" Target="../media/image9.jpg"/><Relationship Id="rId9" Type="http://schemas.openxmlformats.org/officeDocument/2006/relationships/hyperlink" Target="https://www.geograph.org.uk/photo/2698879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7507" y="539262"/>
            <a:ext cx="10363200" cy="6096000"/>
          </a:xfrm>
          <a:ln w="76200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000" b="1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Llangynwyd Primary School</a:t>
            </a:r>
            <a:br>
              <a:rPr lang="en-GB" sz="8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 panose="03050502040202030202" pitchFamily="66" charset="0"/>
              </a:rPr>
            </a:br>
            <a:br>
              <a:rPr lang="en-GB" sz="8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 panose="03050502040202030202" pitchFamily="66" charset="0"/>
              </a:rPr>
            </a:br>
            <a:br>
              <a:rPr lang="en-GB" sz="8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 panose="03050502040202030202" pitchFamily="66" charset="0"/>
              </a:rPr>
            </a:br>
            <a:br>
              <a:rPr lang="en-GB" sz="8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 panose="03050502040202030202" pitchFamily="66" charset="0"/>
              </a:rPr>
            </a:br>
            <a:br>
              <a:rPr lang="en-GB" sz="8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 panose="03050502040202030202" pitchFamily="66" charset="0"/>
              </a:rPr>
            </a:br>
            <a:r>
              <a:rPr lang="en-GB" sz="66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Meet the Teacher</a:t>
            </a:r>
            <a:br>
              <a:rPr lang="en-GB" sz="8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 panose="03050502040202030202" pitchFamily="66" charset="0"/>
              </a:rPr>
            </a:br>
            <a:r>
              <a:rPr lang="en-GB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2025-2026</a:t>
            </a:r>
            <a:endParaRPr lang="en-GB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pic>
        <p:nvPicPr>
          <p:cNvPr id="4" name="Picture 3" descr="C:\Users\Christina\AppData\Local\Microsoft\Windows\Temporary Internet Files\Content.IE5\A0UI9VJX\teamwork-kids-323x400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1772" y="4548553"/>
            <a:ext cx="1782690" cy="185810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ounded Rectangle 4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800080"/>
              </a:highligh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296" y="2091750"/>
            <a:ext cx="2985017" cy="2456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 descr="C:\Users\Christina\AppData\Local\Microsoft\Windows\Temporary Internet Files\Content.IE5\A0UI9VJX\teamwork-kids-323x400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26" y="4574927"/>
            <a:ext cx="1782690" cy="18581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9382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Kristen ITC"/>
              </a:rPr>
              <a:t> </a:t>
            </a:r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Aims of tonight</a:t>
            </a:r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/>
              </a:rPr>
              <a:t> 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Teaching Team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Attendance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Uniform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Weekly Routines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Topic overview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Welsh Phrases that we will be using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Reading Books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>
                <a:latin typeface="Kristen ITC" panose="03050502040202030202" pitchFamily="66" charset="0"/>
              </a:rPr>
              <a:t>Anything else you want!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5690" y="4433765"/>
            <a:ext cx="1779587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314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9262"/>
            <a:ext cx="10972800" cy="5873260"/>
          </a:xfrm>
        </p:spPr>
        <p:txBody>
          <a:bodyPr>
            <a:normAutofit fontScale="90000"/>
          </a:bodyPr>
          <a:lstStyle/>
          <a:p>
            <a:r>
              <a:rPr lang="en-GB" sz="6700" dirty="0" err="1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Croeso</a:t>
            </a:r>
            <a:r>
              <a:rPr lang="en-GB" sz="67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 i</a:t>
            </a:r>
            <a:br>
              <a:rPr lang="en-GB" sz="67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 panose="03050502040202030202" pitchFamily="66" charset="0"/>
              </a:rPr>
            </a:br>
            <a:r>
              <a:rPr lang="en-GB" sz="6700" dirty="0" err="1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Dosbarth</a:t>
            </a:r>
            <a:r>
              <a:rPr lang="en-GB" sz="67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 </a:t>
            </a:r>
            <a:r>
              <a:rPr lang="en-GB" sz="6700" dirty="0" err="1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Porffor</a:t>
            </a:r>
            <a:r>
              <a:rPr lang="en-GB" sz="67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!</a:t>
            </a:r>
            <a:br>
              <a:rPr lang="en-GB" dirty="0">
                <a:latin typeface="Kristen ITC" panose="03050502040202030202" pitchFamily="66" charset="0"/>
              </a:rPr>
            </a:br>
            <a:br>
              <a:rPr lang="en-GB" dirty="0">
                <a:latin typeface="Kristen ITC" panose="03050502040202030202" pitchFamily="66" charset="0"/>
              </a:rPr>
            </a:br>
            <a:br>
              <a:rPr lang="en-GB" dirty="0">
                <a:latin typeface="Kristen ITC" panose="03050502040202030202" pitchFamily="66" charset="0"/>
              </a:rPr>
            </a:br>
            <a:br>
              <a:rPr lang="en-GB" dirty="0">
                <a:latin typeface="Kristen ITC" panose="03050502040202030202" pitchFamily="66" charset="0"/>
              </a:rPr>
            </a:br>
            <a:r>
              <a:rPr lang="en-GB" dirty="0">
                <a:latin typeface="Kristen ITC"/>
              </a:rPr>
              <a:t>Welcome to Purple class!</a:t>
            </a:r>
            <a:br>
              <a:rPr lang="en-GB" dirty="0">
                <a:latin typeface="Kristen ITC" panose="03050502040202030202" pitchFamily="66" charset="0"/>
              </a:rPr>
            </a:br>
            <a:br>
              <a:rPr lang="en-GB" dirty="0">
                <a:latin typeface="Kristen ITC" panose="03050502040202030202" pitchFamily="66" charset="0"/>
              </a:rPr>
            </a:br>
            <a:r>
              <a:rPr lang="en-GB" sz="3600" dirty="0">
                <a:latin typeface="Kristen ITC"/>
              </a:rPr>
              <a:t>We are a class of 12 Year 5 to Year 6 pupils. </a:t>
            </a:r>
            <a:endParaRPr lang="en-GB" sz="3600" dirty="0"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C:\Users\Christina\AppData\Local\Microsoft\Windows\Temporary Internet Files\Content.IE5\A0UI9VJX\teamwork-kids-323x400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079" y="2654788"/>
            <a:ext cx="1420055" cy="1536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1706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Meet the Team</a:t>
            </a:r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/>
              </a:rPr>
              <a:t> 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173307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242646"/>
            <a:ext cx="10972800" cy="5205045"/>
          </a:xfrm>
        </p:spPr>
        <p:txBody>
          <a:bodyPr vert="horz" lIns="91440" tIns="45720" rIns="91440" bIns="45720" rtlCol="0" anchor="t">
            <a:normAutofit fontScale="40000" lnSpcReduction="2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GB" sz="5000" dirty="0">
                <a:latin typeface="Kristen ITC"/>
                <a:ea typeface="Calibri"/>
                <a:cs typeface="Times New Roman"/>
              </a:rPr>
              <a:t> </a:t>
            </a:r>
            <a:r>
              <a:rPr lang="en-GB" sz="5000" dirty="0">
                <a:effectLst/>
                <a:latin typeface="Kristen ITC"/>
                <a:ea typeface="Calibri"/>
                <a:cs typeface="Times New Roman"/>
              </a:rPr>
              <a:t>C</a:t>
            </a:r>
            <a:r>
              <a:rPr lang="en-GB" sz="5000" b="1" dirty="0">
                <a:effectLst/>
                <a:latin typeface="Kristen ITC"/>
                <a:ea typeface="Calibri"/>
                <a:cs typeface="Times New Roman"/>
              </a:rPr>
              <a:t>lass </a:t>
            </a:r>
            <a:r>
              <a:rPr lang="en-GB" sz="5000" b="1" dirty="0">
                <a:latin typeface="Kristen ITC"/>
                <a:ea typeface="Calibri"/>
                <a:cs typeface="Times New Roman"/>
              </a:rPr>
              <a:t>Teacher</a:t>
            </a:r>
            <a:endParaRPr lang="en-GB" sz="5000" b="1" dirty="0">
              <a:effectLst/>
              <a:latin typeface="Kristen ITC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buNone/>
            </a:pPr>
            <a:endParaRPr lang="en-GB" sz="1500" b="1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buNone/>
            </a:pPr>
            <a:r>
              <a:rPr lang="en-GB" sz="8000" b="1" dirty="0">
                <a:latin typeface="Kristen ITC"/>
                <a:ea typeface="Calibri"/>
                <a:cs typeface="Times New Roman"/>
              </a:rPr>
              <a:t>Mr Thomas </a:t>
            </a:r>
            <a:endParaRPr lang="en-GB" sz="8000" dirty="0">
              <a:latin typeface="Kristen ITC"/>
              <a:ea typeface="Calibri"/>
              <a:cs typeface="Times New Roman"/>
            </a:endParaRPr>
          </a:p>
          <a:p>
            <a:pPr marL="114300" indent="0">
              <a:lnSpc>
                <a:spcPct val="114999"/>
              </a:lnSpc>
              <a:buNone/>
            </a:pPr>
            <a:r>
              <a:rPr lang="en-GB" sz="5000" b="1" dirty="0">
                <a:latin typeface="Kristen ITC"/>
                <a:ea typeface="Calibri"/>
                <a:cs typeface="Times New Roman"/>
              </a:rPr>
              <a:t>Learning</a:t>
            </a:r>
            <a:r>
              <a:rPr lang="en-GB" sz="5000" b="1" dirty="0">
                <a:effectLst/>
                <a:latin typeface="Kristen ITC"/>
                <a:ea typeface="Calibri"/>
                <a:cs typeface="Times New Roman"/>
              </a:rPr>
              <a:t> Support Assistants</a:t>
            </a:r>
            <a:endParaRPr lang="en-GB" sz="5000" dirty="0">
              <a:effectLst/>
              <a:latin typeface="Kristen ITC"/>
              <a:ea typeface="Calibri"/>
              <a:cs typeface="Times New Roman"/>
            </a:endParaRPr>
          </a:p>
          <a:p>
            <a:pPr marL="114300" indent="0">
              <a:lnSpc>
                <a:spcPct val="114999"/>
              </a:lnSpc>
              <a:spcAft>
                <a:spcPts val="0"/>
              </a:spcAft>
              <a:buNone/>
            </a:pPr>
            <a:endParaRPr lang="en-GB" sz="5700" b="1" dirty="0">
              <a:latin typeface="Kristen ITC"/>
              <a:ea typeface="Calibri"/>
              <a:cs typeface="Times New Roman"/>
            </a:endParaRPr>
          </a:p>
          <a:p>
            <a:pPr marL="114300" indent="0">
              <a:lnSpc>
                <a:spcPct val="115000"/>
              </a:lnSpc>
              <a:buNone/>
            </a:pPr>
            <a:endParaRPr lang="en-GB" sz="2200" dirty="0">
              <a:latin typeface="Calibri"/>
              <a:ea typeface="Calibri"/>
              <a:cs typeface="Times New Roman"/>
            </a:endParaRPr>
          </a:p>
          <a:p>
            <a:pPr marL="457200" lvl="1" indent="0" algn="ctr">
              <a:lnSpc>
                <a:spcPct val="115000"/>
              </a:lnSpc>
              <a:buNone/>
            </a:pPr>
            <a:r>
              <a:rPr lang="en-GB" sz="8000" b="1" dirty="0">
                <a:latin typeface="Kristen ITC"/>
                <a:ea typeface="Calibri"/>
                <a:cs typeface="Times New Roman"/>
              </a:rPr>
              <a:t>Mrs Cox</a:t>
            </a:r>
            <a:endParaRPr lang="en-GB" dirty="0"/>
          </a:p>
          <a:p>
            <a:pPr marL="571500" indent="0">
              <a:lnSpc>
                <a:spcPct val="115000"/>
              </a:lnSpc>
              <a:spcAft>
                <a:spcPts val="0"/>
              </a:spcAft>
              <a:buNone/>
            </a:pPr>
            <a:endParaRPr lang="en-GB" dirty="0">
              <a:effectLst/>
              <a:latin typeface="Kristen ITC"/>
              <a:ea typeface="Calibri"/>
              <a:cs typeface="Times New Roman"/>
            </a:endParaRPr>
          </a:p>
          <a:p>
            <a:pPr marL="571500" indent="0">
              <a:lnSpc>
                <a:spcPct val="115000"/>
              </a:lnSpc>
              <a:spcAft>
                <a:spcPts val="0"/>
              </a:spcAft>
              <a:buNone/>
            </a:pPr>
            <a:endParaRPr lang="en-GB" sz="16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GB" sz="5100" dirty="0">
                <a:effectLst/>
                <a:latin typeface="Kristen ITC"/>
                <a:ea typeface="Calibri"/>
                <a:cs typeface="Times New Roman"/>
              </a:rPr>
              <a:t>We love to help your child learn in fun and new ways!</a:t>
            </a:r>
            <a:endParaRPr lang="en-GB" sz="51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en-GB" sz="51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5100" dirty="0">
                <a:effectLst/>
                <a:latin typeface="Kristen ITC"/>
                <a:ea typeface="Calibri"/>
                <a:cs typeface="Times New Roman"/>
              </a:rPr>
              <a:t>We strive to help your child do their best and to take leaps</a:t>
            </a:r>
            <a:r>
              <a:rPr lang="en-GB" sz="5100" dirty="0">
                <a:latin typeface="Kristen ITC"/>
                <a:ea typeface="Calibri"/>
                <a:cs typeface="Times New Roman"/>
              </a:rPr>
              <a:t> </a:t>
            </a:r>
            <a:endParaRPr lang="en-GB" sz="5100" dirty="0">
              <a:latin typeface="Calibri"/>
              <a:ea typeface="Calibri"/>
              <a:cs typeface="Times New Roman"/>
            </a:endParaRPr>
          </a:p>
          <a:p>
            <a:pPr marL="114300" indent="0" algn="ctr">
              <a:lnSpc>
                <a:spcPct val="114999"/>
              </a:lnSpc>
              <a:spcAft>
                <a:spcPts val="1000"/>
              </a:spcAft>
              <a:buNone/>
            </a:pPr>
            <a:r>
              <a:rPr lang="en-GB" sz="5100" dirty="0">
                <a:effectLst/>
                <a:latin typeface="Kristen ITC"/>
                <a:ea typeface="Calibri"/>
                <a:cs typeface="Times New Roman"/>
              </a:rPr>
              <a:t>to reach their potential.</a:t>
            </a:r>
            <a:endParaRPr lang="en-GB" sz="5100" dirty="0">
              <a:ea typeface="Calibri"/>
              <a:cs typeface="Times New Roman"/>
            </a:endParaRPr>
          </a:p>
          <a:p>
            <a:endParaRPr lang="en-GB" dirty="0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5A7E8161-61AE-67F4-BEF5-3383099F8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2612" y="4764001"/>
            <a:ext cx="154305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011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Attendance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242646"/>
            <a:ext cx="10972800" cy="52050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GB" sz="5000" dirty="0">
                <a:latin typeface="Kristen ITC"/>
                <a:ea typeface="Calibri"/>
                <a:cs typeface="Times New Roman"/>
              </a:rPr>
              <a:t> Attendance focuses very highly on our school priorities this year as we strive to reach targets set by Welsh Government and the Local Authority. </a:t>
            </a:r>
            <a:endParaRPr lang="en-GB" dirty="0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5A7E8161-61AE-67F4-BEF5-3383099F8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2612" y="4764001"/>
            <a:ext cx="154305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0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Attendance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242646"/>
            <a:ext cx="10972800" cy="520504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GB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  <a:ea typeface="Calibri"/>
                <a:cs typeface="Times New Roman"/>
              </a:rPr>
              <a:t> </a:t>
            </a: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  <a:ea typeface="Calibri"/>
                <a:cs typeface="Times New Roman"/>
              </a:rPr>
              <a:t>What we are doing to improve attendance:</a:t>
            </a:r>
          </a:p>
          <a:p>
            <a:pPr>
              <a:lnSpc>
                <a:spcPct val="115000"/>
              </a:lnSpc>
            </a:pPr>
            <a:r>
              <a:rPr lang="en-GB" sz="2800" dirty="0">
                <a:latin typeface="Kristen ITC"/>
                <a:cs typeface="Times New Roman"/>
              </a:rPr>
              <a:t>Mrs Kehoe monitors attendance every 2/3 weeks with the BCBC Education Welfare Officer</a:t>
            </a:r>
          </a:p>
          <a:p>
            <a:pPr>
              <a:lnSpc>
                <a:spcPct val="115000"/>
              </a:lnSpc>
            </a:pPr>
            <a:r>
              <a:rPr lang="en-GB" sz="2800" dirty="0">
                <a:latin typeface="Kristen ITC"/>
                <a:cs typeface="Times New Roman"/>
              </a:rPr>
              <a:t>Letters will be sent to children whose attendance is causing concern. </a:t>
            </a:r>
          </a:p>
          <a:p>
            <a:pPr>
              <a:lnSpc>
                <a:spcPct val="115000"/>
              </a:lnSpc>
            </a:pPr>
            <a:r>
              <a:rPr lang="en-GB" sz="2800" dirty="0">
                <a:latin typeface="Kristen ITC"/>
                <a:cs typeface="Times New Roman"/>
              </a:rPr>
              <a:t>EWO involvement for children whose attendance is showing no sign of improvement. </a:t>
            </a:r>
          </a:p>
          <a:p>
            <a:pPr>
              <a:lnSpc>
                <a:spcPct val="115000"/>
              </a:lnSpc>
            </a:pPr>
            <a:r>
              <a:rPr lang="en-GB" sz="2800" dirty="0" err="1">
                <a:latin typeface="Kristen ITC"/>
                <a:cs typeface="Times New Roman"/>
              </a:rPr>
              <a:t>Callio</a:t>
            </a:r>
            <a:r>
              <a:rPr lang="en-GB" sz="2800" dirty="0">
                <a:latin typeface="Kristen ITC"/>
                <a:cs typeface="Times New Roman"/>
              </a:rPr>
              <a:t> letters will be sent home termly stating colour coded attendance.   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57876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Attendance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242646"/>
            <a:ext cx="10972800" cy="5205045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lnSpc>
                <a:spcPct val="115000"/>
              </a:lnSpc>
            </a:pPr>
            <a:r>
              <a:rPr lang="en-GB" sz="3600" dirty="0">
                <a:latin typeface="Kristen ITC"/>
                <a:ea typeface="Calibri"/>
                <a:cs typeface="Times New Roman"/>
              </a:rPr>
              <a:t>Children need to attend school every day.</a:t>
            </a:r>
          </a:p>
          <a:p>
            <a:pPr>
              <a:lnSpc>
                <a:spcPct val="115000"/>
              </a:lnSpc>
            </a:pPr>
            <a:r>
              <a:rPr lang="en-GB" sz="3600" dirty="0">
                <a:latin typeface="Kristen ITC"/>
                <a:cs typeface="Times New Roman"/>
              </a:rPr>
              <a:t>Children need to attend school on time and by 8:50am.</a:t>
            </a:r>
          </a:p>
          <a:p>
            <a:pPr>
              <a:lnSpc>
                <a:spcPct val="115000"/>
              </a:lnSpc>
            </a:pPr>
            <a:r>
              <a:rPr lang="en-GB" sz="3600" dirty="0">
                <a:latin typeface="Kristen ITC"/>
                <a:cs typeface="Times New Roman"/>
              </a:rPr>
              <a:t>Lateness is also monitored by our EWO.</a:t>
            </a:r>
          </a:p>
          <a:p>
            <a:pPr>
              <a:lnSpc>
                <a:spcPct val="115000"/>
              </a:lnSpc>
            </a:pPr>
            <a:r>
              <a:rPr lang="en-GB" sz="3600" dirty="0">
                <a:latin typeface="Kristen ITC"/>
                <a:cs typeface="Times New Roman"/>
              </a:rPr>
              <a:t>If your child is ill, please contact the school office on day 1 of illness via telephone or email. </a:t>
            </a:r>
          </a:p>
          <a:p>
            <a:pPr>
              <a:lnSpc>
                <a:spcPct val="115000"/>
              </a:lnSpc>
            </a:pPr>
            <a:r>
              <a:rPr lang="en-GB" sz="3600" dirty="0">
                <a:latin typeface="Kristen ITC"/>
                <a:cs typeface="Times New Roman"/>
              </a:rPr>
              <a:t>Please do not post messages to Teachers on Seesaw regarding attendance – it is vital the school office is informed. </a:t>
            </a:r>
          </a:p>
          <a:p>
            <a:pPr>
              <a:lnSpc>
                <a:spcPct val="115000"/>
              </a:lnSpc>
            </a:pPr>
            <a:r>
              <a:rPr lang="en-GB" sz="3600" dirty="0">
                <a:latin typeface="Kristen ITC"/>
                <a:cs typeface="Times New Roman"/>
              </a:rPr>
              <a:t>If we do not have contact from you for 24 hours and we have not sighted your children, a referral will be made to Child Protection Services to ensure your child’s safety. +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5A7E8161-61AE-67F4-BEF5-3383099F8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7150" y="515113"/>
            <a:ext cx="1190712" cy="124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88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Attendance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242646"/>
            <a:ext cx="10972800" cy="520504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en-GB" sz="5000">
                <a:latin typeface="Kristen ITC"/>
                <a:ea typeface="Calibri"/>
                <a:cs typeface="Times New Roman"/>
              </a:rPr>
              <a:t> It has been proven that poor attendance drastically hinders a child’s chances of reaching their full potential!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5000">
                <a:latin typeface="Kristen ITC"/>
                <a:cs typeface="Times New Roman"/>
              </a:rPr>
              <a:t>Make sure your child is in school every day!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631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Uniform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068958" y="1242646"/>
            <a:ext cx="6513442" cy="520504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en-GB" sz="5000" b="1" dirty="0">
                <a:latin typeface="Kristen ITC"/>
                <a:ea typeface="Calibri"/>
                <a:cs typeface="Times New Roman"/>
              </a:rPr>
              <a:t>School Uniform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White or Pale blue polo shirt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Royal Blue Cardigan or Jumper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Black or Grey Trousers, Shorts or Skirts 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latin typeface="Kristen ITC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In the summer girls can wear blue summer dresses 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latin typeface="Kristen ITC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MAKE SURE YOUR CHILD’s NAME IS ON EVERY JUMPER!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ea typeface="Calibri"/>
              <a:cs typeface="Times New Roman"/>
            </a:endParaRPr>
          </a:p>
        </p:txBody>
      </p:sp>
      <p:pic>
        <p:nvPicPr>
          <p:cNvPr id="1026" name="Picture 2" descr="Chesham Primary School - Uniform">
            <a:extLst>
              <a:ext uri="{FF2B5EF4-FFF2-40B4-BE49-F238E27FC236}">
                <a16:creationId xmlns:a16="http://schemas.microsoft.com/office/drawing/2014/main" id="{A6E59900-3D57-53BC-80D3-0BC01FE8F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93" y="1481261"/>
            <a:ext cx="3600864" cy="429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992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Uniform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7030A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173307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73708" y="1156921"/>
            <a:ext cx="6513442" cy="520504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en-GB" sz="5000" b="1" dirty="0">
                <a:latin typeface="Kristen ITC"/>
                <a:ea typeface="Calibri"/>
                <a:cs typeface="Times New Roman"/>
              </a:rPr>
              <a:t>PE KIT </a:t>
            </a: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White polo shirts and black, grey or navy shorts, leggings or tracksuit bottoms 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latin typeface="Kristen ITC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Please ensure shorts are appropriate in length and are not “hot pants” style shorts. 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latin typeface="Kristen ITC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No crop tops to be worn to school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latin typeface="Kristen ITC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en-GB" sz="2300" b="1" dirty="0">
                <a:latin typeface="Kristen ITC"/>
                <a:ea typeface="Calibri"/>
                <a:cs typeface="Times New Roman"/>
              </a:rPr>
              <a:t>Children can wear kit to school on designated PE Days (Wednesdays) </a:t>
            </a:r>
          </a:p>
          <a:p>
            <a:pPr marL="0" indent="0" algn="ctr">
              <a:lnSpc>
                <a:spcPct val="115000"/>
              </a:lnSpc>
              <a:buNone/>
            </a:pPr>
            <a:endParaRPr lang="en-GB" sz="2300" b="1" dirty="0">
              <a:ea typeface="Calibri"/>
              <a:cs typeface="Times New Roman"/>
            </a:endParaRPr>
          </a:p>
        </p:txBody>
      </p:sp>
      <p:pic>
        <p:nvPicPr>
          <p:cNvPr id="2050" name="Picture 2" descr="Newsletter 16.4.21 - St. Gabriel's R.C. Primary School">
            <a:extLst>
              <a:ext uri="{FF2B5EF4-FFF2-40B4-BE49-F238E27FC236}">
                <a16:creationId xmlns:a16="http://schemas.microsoft.com/office/drawing/2014/main" id="{D965453C-E854-655A-C997-DB5848A18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973" y="1922950"/>
            <a:ext cx="600075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436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Daily Routine</a:t>
            </a:r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/>
              </a:rPr>
              <a:t> 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173307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7030A0"/>
              </a:solidFill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967" y="489805"/>
            <a:ext cx="1779587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68923" y="1617784"/>
            <a:ext cx="10972800" cy="48013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latin typeface="Kristen ITC"/>
              </a:rPr>
              <a:t>Daily timetable:</a:t>
            </a:r>
          </a:p>
          <a:p>
            <a:r>
              <a:rPr lang="en-GB" sz="3600" dirty="0">
                <a:latin typeface="Kristen ITC"/>
              </a:rPr>
              <a:t>8:55-9:30 – Registration &amp; morning rotation</a:t>
            </a:r>
          </a:p>
          <a:p>
            <a:r>
              <a:rPr lang="en-GB" sz="3600" dirty="0">
                <a:latin typeface="Kristen ITC"/>
              </a:rPr>
              <a:t>9:30-10:40 – Literacy</a:t>
            </a:r>
          </a:p>
          <a:p>
            <a:r>
              <a:rPr lang="en-GB" sz="3600" dirty="0">
                <a:latin typeface="Kristen ITC"/>
              </a:rPr>
              <a:t>10:40-11:00 - Break</a:t>
            </a:r>
          </a:p>
          <a:p>
            <a:r>
              <a:rPr lang="en-GB" sz="3600" dirty="0">
                <a:latin typeface="Kristen ITC"/>
              </a:rPr>
              <a:t>11:00-12:25 – Maths</a:t>
            </a:r>
          </a:p>
          <a:p>
            <a:r>
              <a:rPr lang="en-GB" sz="3600" dirty="0">
                <a:latin typeface="Kristen ITC"/>
              </a:rPr>
              <a:t>12:25-13:25 - Lunch</a:t>
            </a:r>
          </a:p>
          <a:p>
            <a:r>
              <a:rPr lang="en-GB" sz="3600" dirty="0">
                <a:latin typeface="Kristen ITC"/>
              </a:rPr>
              <a:t>13:30-13:50 – Assembly</a:t>
            </a:r>
          </a:p>
          <a:p>
            <a:r>
              <a:rPr lang="en-GB" sz="3600" dirty="0">
                <a:latin typeface="Kristen ITC"/>
              </a:rPr>
              <a:t>13:50-15:30 – Topic / PE</a:t>
            </a:r>
          </a:p>
          <a:p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208949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Weekly Timetable</a:t>
            </a:r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Kristen ITC"/>
              </a:rPr>
              <a:t> </a:t>
            </a:r>
            <a:endParaRPr lang="en-GB" sz="6000" dirty="0">
              <a:ln w="28575">
                <a:solidFill>
                  <a:prstClr val="black"/>
                </a:solidFill>
              </a:ln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173308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967" y="489805"/>
            <a:ext cx="1779587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68923" y="1632805"/>
            <a:ext cx="1097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Kristen ITC" panose="03050502040202030202" pitchFamily="66" charset="0"/>
              </a:rPr>
              <a:t>Weekly timetable:</a:t>
            </a:r>
          </a:p>
          <a:p>
            <a:endParaRPr lang="en-GB" sz="3600" dirty="0">
              <a:latin typeface="Kristen ITC" panose="03050502040202030202" pitchFamily="66" charset="0"/>
            </a:endParaRPr>
          </a:p>
          <a:p>
            <a:r>
              <a:rPr lang="en-GB" sz="3600" dirty="0">
                <a:latin typeface="Kristen ITC" panose="03050502040202030202" pitchFamily="66" charset="0"/>
              </a:rPr>
              <a:t>PE – Wednesday afternoons</a:t>
            </a:r>
          </a:p>
          <a:p>
            <a:r>
              <a:rPr lang="en-GB" sz="3600" dirty="0">
                <a:latin typeface="Kristen ITC" panose="03050502040202030202" pitchFamily="66" charset="0"/>
              </a:rPr>
              <a:t>Reading Days – On reading records</a:t>
            </a:r>
          </a:p>
          <a:p>
            <a:r>
              <a:rPr lang="en-GB" sz="3600" dirty="0">
                <a:latin typeface="Kristen ITC" panose="03050502040202030202" pitchFamily="66" charset="0"/>
              </a:rPr>
              <a:t>Clubs – Monday</a:t>
            </a:r>
          </a:p>
          <a:p>
            <a:r>
              <a:rPr lang="en-GB" sz="3600" dirty="0">
                <a:latin typeface="Kristen ITC" panose="03050502040202030202" pitchFamily="66" charset="0"/>
              </a:rPr>
              <a:t>Mrs Powell - Thursday</a:t>
            </a:r>
          </a:p>
          <a:p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613989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9646"/>
            <a:ext cx="10972800" cy="1143000"/>
          </a:xfrm>
        </p:spPr>
        <p:txBody>
          <a:bodyPr>
            <a:normAutofit/>
          </a:bodyPr>
          <a:lstStyle/>
          <a:p>
            <a:r>
              <a:rPr lang="en-GB" sz="48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Our Topic</a:t>
            </a:r>
            <a:endParaRPr lang="en-GB" sz="4800" dirty="0">
              <a:solidFill>
                <a:srgbClr val="7030A0"/>
              </a:solidFill>
              <a:latin typeface="Kristen ITC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65574"/>
            <a:ext cx="10972800" cy="52871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Aft>
                <a:spcPts val="1000"/>
              </a:spcAft>
              <a:buNone/>
            </a:pPr>
            <a:r>
              <a:rPr lang="en-GB" sz="1800" dirty="0">
                <a:effectLst/>
                <a:latin typeface="Kristen ITC"/>
                <a:ea typeface="Calibri"/>
                <a:cs typeface="Times New Roman"/>
              </a:rPr>
              <a:t>This </a:t>
            </a:r>
            <a:r>
              <a:rPr lang="en-GB" sz="1800" dirty="0">
                <a:latin typeface="Kristen ITC"/>
                <a:ea typeface="Calibri"/>
                <a:cs typeface="Times New Roman"/>
              </a:rPr>
              <a:t>half term </a:t>
            </a:r>
            <a:r>
              <a:rPr lang="en-GB" sz="1800" dirty="0">
                <a:effectLst/>
                <a:latin typeface="Kristen ITC"/>
                <a:ea typeface="Calibri"/>
                <a:cs typeface="Times New Roman"/>
              </a:rPr>
              <a:t>our topic will be;</a:t>
            </a:r>
            <a:r>
              <a:rPr lang="en-GB" sz="1800" dirty="0">
                <a:latin typeface="Kristen ITC"/>
                <a:ea typeface="Calibri"/>
                <a:cs typeface="Times New Roman"/>
              </a:rPr>
              <a:t> </a:t>
            </a:r>
            <a:endParaRPr lang="en-GB" sz="1800" dirty="0">
              <a:ea typeface="Calibri"/>
              <a:cs typeface="Times New Roman"/>
            </a:endParaRPr>
          </a:p>
          <a:p>
            <a:pPr marL="0" indent="0" algn="ctr">
              <a:spcAft>
                <a:spcPts val="1000"/>
              </a:spcAft>
              <a:buNone/>
            </a:pPr>
            <a:r>
              <a:rPr lang="en-GB" sz="2800" b="1" dirty="0">
                <a:ln w="12700" cap="rnd" cmpd="sng" algn="ctr">
                  <a:solidFill>
                    <a:srgbClr val="000000"/>
                  </a:solidFill>
                  <a:prstDash val="solid"/>
                  <a:bevel/>
                </a:ln>
                <a:solidFill>
                  <a:srgbClr val="7030A0"/>
                </a:solidFill>
                <a:latin typeface="Kristen ITC"/>
                <a:cs typeface="Times New Roman"/>
              </a:rPr>
              <a:t>What does it mean to live in a diverse world?</a:t>
            </a:r>
            <a:endParaRPr lang="en-GB" sz="2800" dirty="0">
              <a:ln w="12700" cap="rnd" cmpd="sng" algn="ctr">
                <a:solidFill>
                  <a:srgbClr val="000000"/>
                </a:solidFill>
                <a:prstDash val="solid"/>
                <a:bevel/>
              </a:ln>
              <a:solidFill>
                <a:srgbClr val="7030A0"/>
              </a:solidFill>
              <a:latin typeface="Kristen ITC"/>
              <a:cs typeface="Times New Roman"/>
            </a:endParaRPr>
          </a:p>
          <a:p>
            <a:pPr marL="0" indent="0" algn="ctr">
              <a:buNone/>
            </a:pPr>
            <a:endParaRPr lang="en-GB" sz="2000" dirty="0">
              <a:ln>
                <a:noFill/>
              </a:ln>
              <a:effectLst/>
              <a:latin typeface="Kristen ITC"/>
              <a:ea typeface="Calibri"/>
              <a:cs typeface="Times New Roman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173308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5B4F99-8A12-45E9-81ED-E9548FD47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797" y="1787096"/>
            <a:ext cx="8413927" cy="468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58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Welsh Phrases – Y </a:t>
            </a:r>
            <a:r>
              <a:rPr lang="en-GB" sz="6000">
                <a:ln w="28575">
                  <a:solidFill>
                    <a:schemeClr val="tx1"/>
                  </a:solidFill>
                </a:ln>
                <a:solidFill>
                  <a:srgbClr val="7030A0"/>
                </a:solidFill>
                <a:latin typeface="Kristen ITC"/>
              </a:rPr>
              <a:t>Dref </a:t>
            </a:r>
            <a:endParaRPr lang="en-GB" sz="6000" dirty="0">
              <a:solidFill>
                <a:srgbClr val="7030A0"/>
              </a:solidFill>
              <a:latin typeface="Kristen ITC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42646"/>
            <a:ext cx="10972800" cy="52871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2400" dirty="0" err="1"/>
              <a:t>Ble</a:t>
            </a:r>
            <a:r>
              <a:rPr lang="en-GB" sz="2400" dirty="0"/>
              <a:t> </a:t>
            </a:r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sinema</a:t>
            </a:r>
            <a:r>
              <a:rPr lang="en-GB" sz="2400" dirty="0"/>
              <a:t>?</a:t>
            </a:r>
          </a:p>
          <a:p>
            <a:pPr marL="0" indent="0" algn="ctr">
              <a:buNone/>
            </a:pPr>
            <a:r>
              <a:rPr lang="es-ES" sz="2400" dirty="0" err="1"/>
              <a:t>Mae’r</a:t>
            </a:r>
            <a:r>
              <a:rPr lang="es-ES" sz="2400" dirty="0"/>
              <a:t> </a:t>
            </a:r>
            <a:r>
              <a:rPr lang="es-ES" sz="2400" dirty="0" err="1"/>
              <a:t>sinema</a:t>
            </a:r>
            <a:r>
              <a:rPr lang="es-ES" sz="2400" dirty="0"/>
              <a:t> ar y </a:t>
            </a:r>
            <a:r>
              <a:rPr lang="es-ES" sz="2400" dirty="0" err="1"/>
              <a:t>chwith</a:t>
            </a:r>
            <a:r>
              <a:rPr lang="es-ES" sz="2400" dirty="0"/>
              <a:t>.</a:t>
            </a:r>
          </a:p>
          <a:p>
            <a:pPr marL="0" indent="0" algn="ctr">
              <a:buNone/>
            </a:pPr>
            <a:r>
              <a:rPr lang="es-ES" sz="2400" dirty="0"/>
              <a:t>Oes </a:t>
            </a:r>
            <a:r>
              <a:rPr lang="es-ES" sz="2400" dirty="0" err="1"/>
              <a:t>sinema</a:t>
            </a:r>
            <a:r>
              <a:rPr lang="es-ES" sz="2400" dirty="0"/>
              <a:t> </a:t>
            </a:r>
            <a:r>
              <a:rPr lang="es-ES" sz="2400" dirty="0" err="1"/>
              <a:t>yn</a:t>
            </a:r>
            <a:r>
              <a:rPr lang="es-ES" sz="2400" dirty="0"/>
              <a:t> y </a:t>
            </a:r>
            <a:r>
              <a:rPr lang="es-ES" sz="2400" dirty="0" err="1"/>
              <a:t>dref</a:t>
            </a:r>
            <a:r>
              <a:rPr lang="es-ES" sz="2400" dirty="0"/>
              <a:t>? </a:t>
            </a:r>
          </a:p>
          <a:p>
            <a:pPr marL="0" indent="0" algn="ctr">
              <a:buNone/>
            </a:pPr>
            <a:r>
              <a:rPr lang="es-ES" sz="2400" dirty="0"/>
              <a:t>Oes, mae </a:t>
            </a:r>
            <a:r>
              <a:rPr lang="es-ES" sz="2400" dirty="0" err="1"/>
              <a:t>sinema</a:t>
            </a:r>
            <a:r>
              <a:rPr lang="es-ES" sz="2400" dirty="0"/>
              <a:t> </a:t>
            </a:r>
            <a:r>
              <a:rPr lang="es-ES" sz="2400" dirty="0" err="1"/>
              <a:t>yn</a:t>
            </a:r>
            <a:r>
              <a:rPr lang="es-ES" sz="2400" dirty="0"/>
              <a:t> y </a:t>
            </a:r>
            <a:r>
              <a:rPr lang="es-ES" sz="2400" dirty="0" err="1"/>
              <a:t>dref</a:t>
            </a:r>
            <a:r>
              <a:rPr lang="es-ES" sz="2400" dirty="0"/>
              <a:t>.</a:t>
            </a:r>
          </a:p>
          <a:p>
            <a:pPr marL="0" indent="0" algn="ctr">
              <a:buNone/>
            </a:pPr>
            <a:r>
              <a:rPr lang="en-GB" sz="2400" dirty="0" err="1"/>
              <a:t>Wyt</a:t>
            </a:r>
            <a:r>
              <a:rPr lang="en-GB" sz="2400" dirty="0"/>
              <a:t> </a:t>
            </a:r>
            <a:r>
              <a:rPr lang="en-GB" sz="2400" dirty="0" err="1"/>
              <a:t>ti’n</a:t>
            </a:r>
            <a:r>
              <a:rPr lang="en-GB" sz="2400" dirty="0"/>
              <a:t> </a:t>
            </a:r>
            <a:r>
              <a:rPr lang="en-GB" sz="2400" dirty="0" err="1"/>
              <a:t>mynd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sinema</a:t>
            </a:r>
            <a:r>
              <a:rPr lang="en-GB" sz="2400" dirty="0"/>
              <a:t>? </a:t>
            </a:r>
          </a:p>
          <a:p>
            <a:pPr marL="0" indent="0" algn="ctr">
              <a:buNone/>
            </a:pPr>
            <a:r>
              <a:rPr lang="en-GB" sz="2400" dirty="0" err="1"/>
              <a:t>Ydw</a:t>
            </a:r>
            <a:r>
              <a:rPr lang="en-GB" sz="2400" dirty="0"/>
              <a:t>, </a:t>
            </a:r>
            <a:r>
              <a:rPr lang="en-GB" sz="2400" dirty="0" err="1"/>
              <a:t>dw</a:t>
            </a:r>
            <a:r>
              <a:rPr lang="en-GB" sz="2400" dirty="0"/>
              <a:t> </a:t>
            </a:r>
            <a:r>
              <a:rPr lang="en-GB" sz="2400" dirty="0" err="1"/>
              <a:t>i’n</a:t>
            </a:r>
            <a:r>
              <a:rPr lang="en-GB" sz="2400" dirty="0"/>
              <a:t> </a:t>
            </a:r>
            <a:r>
              <a:rPr lang="en-GB" sz="2400" dirty="0" err="1"/>
              <a:t>mynd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sinema</a:t>
            </a:r>
            <a:r>
              <a:rPr lang="en-GB" sz="2400" dirty="0"/>
              <a:t> </a:t>
            </a:r>
            <a:r>
              <a:rPr lang="en-GB" sz="2400" dirty="0" err="1"/>
              <a:t>gyda</a:t>
            </a:r>
            <a:r>
              <a:rPr lang="en-GB" sz="2400" dirty="0"/>
              <a:t> </a:t>
            </a:r>
            <a:r>
              <a:rPr lang="en-GB" sz="2400" dirty="0" err="1"/>
              <a:t>ffrindiau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ddydd</a:t>
            </a:r>
            <a:r>
              <a:rPr lang="en-GB" sz="2400" dirty="0"/>
              <a:t> </a:t>
            </a:r>
            <a:r>
              <a:rPr lang="en-GB" sz="2400" dirty="0" err="1"/>
              <a:t>Sadwrn</a:t>
            </a:r>
            <a:r>
              <a:rPr lang="en-GB" sz="2400" dirty="0"/>
              <a:t>.</a:t>
            </a:r>
          </a:p>
          <a:p>
            <a:pPr marL="0" indent="0" algn="ctr">
              <a:buNone/>
            </a:pPr>
            <a:r>
              <a:rPr lang="en-GB" sz="2400" dirty="0" err="1"/>
              <a:t>Dw</a:t>
            </a:r>
            <a:r>
              <a:rPr lang="en-GB" sz="2400" dirty="0"/>
              <a:t> </a:t>
            </a:r>
            <a:r>
              <a:rPr lang="en-GB" sz="2400" dirty="0" err="1"/>
              <a:t>i’n</a:t>
            </a:r>
            <a:r>
              <a:rPr lang="en-GB" sz="2400" dirty="0"/>
              <a:t> </a:t>
            </a:r>
            <a:r>
              <a:rPr lang="en-GB" sz="2400" dirty="0" err="1"/>
              <a:t>mwynhau</a:t>
            </a:r>
            <a:r>
              <a:rPr lang="en-GB" sz="2400" dirty="0"/>
              <a:t> ‘</a:t>
            </a:r>
            <a:r>
              <a:rPr lang="en-GB" sz="2400" dirty="0" err="1"/>
              <a:t>Mynd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Dre‘ </a:t>
            </a:r>
            <a:r>
              <a:rPr lang="en-GB" sz="2400" dirty="0" err="1"/>
              <a:t>achos</a:t>
            </a:r>
            <a:r>
              <a:rPr lang="en-GB" sz="2400" dirty="0"/>
              <a:t> </a:t>
            </a:r>
            <a:r>
              <a:rPr lang="en-GB" sz="2400" dirty="0" err="1"/>
              <a:t>mae’n</a:t>
            </a:r>
            <a:r>
              <a:rPr lang="en-GB" sz="2400" dirty="0"/>
              <a:t> </a:t>
            </a:r>
            <a:r>
              <a:rPr lang="en-GB" sz="2400" dirty="0" err="1"/>
              <a:t>hwyl</a:t>
            </a:r>
            <a:r>
              <a:rPr lang="en-GB" sz="2400" dirty="0"/>
              <a:t>.</a:t>
            </a:r>
          </a:p>
          <a:p>
            <a:pPr marL="0" indent="0" algn="ctr">
              <a:buNone/>
            </a:pPr>
            <a:r>
              <a:rPr lang="en-GB" sz="2400" dirty="0" err="1"/>
              <a:t>Ble</a:t>
            </a:r>
            <a:r>
              <a:rPr lang="en-GB" sz="2400" dirty="0"/>
              <a:t> </a:t>
            </a:r>
            <a:r>
              <a:rPr lang="en-GB" sz="2400" dirty="0" err="1"/>
              <a:t>mae’r</a:t>
            </a:r>
            <a:r>
              <a:rPr lang="en-GB" sz="2400" dirty="0"/>
              <a:t> plant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mynd</a:t>
            </a:r>
            <a:r>
              <a:rPr lang="en-GB" sz="2400" dirty="0"/>
              <a:t>?</a:t>
            </a:r>
          </a:p>
          <a:p>
            <a:pPr marL="0" indent="0" algn="ctr">
              <a:buNone/>
            </a:pPr>
            <a:r>
              <a:rPr lang="en-GB" sz="2400" dirty="0"/>
              <a:t>Pa </a:t>
            </a:r>
            <a:r>
              <a:rPr lang="en-GB" sz="2400" dirty="0" err="1"/>
              <a:t>liw</a:t>
            </a:r>
            <a:r>
              <a:rPr lang="en-GB" sz="2400" dirty="0"/>
              <a:t> </a:t>
            </a:r>
            <a:r>
              <a:rPr lang="en-GB" sz="2400" dirty="0" err="1"/>
              <a:t>ydy’r</a:t>
            </a:r>
            <a:r>
              <a:rPr lang="en-GB" sz="2400" dirty="0"/>
              <a:t> </a:t>
            </a:r>
            <a:r>
              <a:rPr lang="en-GB" sz="2400" dirty="0" err="1"/>
              <a:t>bws</a:t>
            </a:r>
            <a:r>
              <a:rPr lang="en-GB" sz="2400" dirty="0"/>
              <a:t>? </a:t>
            </a:r>
          </a:p>
          <a:p>
            <a:pPr marL="0" indent="0" algn="ctr">
              <a:buNone/>
            </a:pPr>
            <a:r>
              <a:rPr lang="en-GB" sz="2400" dirty="0" err="1"/>
              <a:t>Ydy’r</a:t>
            </a:r>
            <a:r>
              <a:rPr lang="en-GB" sz="2400" dirty="0"/>
              <a:t> plant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hapus</a:t>
            </a:r>
            <a:r>
              <a:rPr lang="en-GB" sz="2400" dirty="0"/>
              <a:t>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75846" y="173308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CB1F2A-2E21-480D-8EF2-AECD305C9C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599" y="1242645"/>
            <a:ext cx="2162175" cy="19594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A466C2-4FDB-4327-94B2-566D0ABBB9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943975" y="1365250"/>
            <a:ext cx="2493164" cy="19594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9EFF828-B870-49E9-8A30-8EEF7CFF62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85800" y="4613373"/>
            <a:ext cx="2814997" cy="16362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43AE32C-C335-46B9-BBD7-9D9A7305C4B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943975" y="4463682"/>
            <a:ext cx="2562225" cy="200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403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574431"/>
            <a:ext cx="10972800" cy="6076730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GB" dirty="0">
                <a:latin typeface="Kristen ITC"/>
                <a:ea typeface="Calibri"/>
                <a:cs typeface="Times New Roman"/>
              </a:rPr>
              <a:t>We look forward to working with you and your children throughout the coming year.  </a:t>
            </a:r>
          </a:p>
          <a:p>
            <a:pPr marL="114300" indent="0" algn="ctr">
              <a:lnSpc>
                <a:spcPct val="115000"/>
              </a:lnSpc>
              <a:buNone/>
            </a:pPr>
            <a:r>
              <a:rPr lang="en-GB" dirty="0">
                <a:latin typeface="Kristen ITC"/>
                <a:ea typeface="Calibri"/>
                <a:cs typeface="Times New Roman"/>
              </a:rPr>
              <a:t>We want to ensure each child’s time spent with us is happy and successful so please don’t hesitate to discuss and celebrate any news with the </a:t>
            </a:r>
            <a:r>
              <a:rPr lang="en-GB" dirty="0" err="1">
                <a:latin typeface="Kristen ITC"/>
                <a:ea typeface="Calibri"/>
                <a:cs typeface="Times New Roman"/>
              </a:rPr>
              <a:t>Porffor</a:t>
            </a:r>
            <a:r>
              <a:rPr lang="en-GB" dirty="0">
                <a:latin typeface="Kristen ITC"/>
                <a:ea typeface="Calibri"/>
                <a:cs typeface="Times New Roman"/>
              </a:rPr>
              <a:t> team, our door is always open.</a:t>
            </a:r>
            <a:endParaRPr lang="en-GB" dirty="0">
              <a:ea typeface="Calibri"/>
              <a:cs typeface="Times New Roman"/>
            </a:endParaRPr>
          </a:p>
          <a:p>
            <a:pPr marL="114300" indent="0">
              <a:lnSpc>
                <a:spcPct val="115000"/>
              </a:lnSpc>
              <a:spcAft>
                <a:spcPts val="0"/>
              </a:spcAft>
              <a:buNone/>
            </a:pPr>
            <a:endParaRPr lang="en-GB" sz="18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GB" sz="10900" b="1" dirty="0">
                <a:ln w="38100" cap="rnd" cmpd="sng" algn="ctr">
                  <a:solidFill>
                    <a:srgbClr val="000000"/>
                  </a:solidFill>
                  <a:prstDash val="solid"/>
                  <a:bevel/>
                </a:ln>
                <a:solidFill>
                  <a:srgbClr val="7030A0"/>
                </a:solidFill>
                <a:latin typeface="Kristen ITC"/>
                <a:ea typeface="Calibri"/>
                <a:cs typeface="Times New Roman"/>
              </a:rPr>
              <a:t>Together we can!</a:t>
            </a: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en-GB" sz="7800" b="1" dirty="0">
              <a:ln w="38100" cap="rnd" cmpd="sng" algn="ctr">
                <a:solidFill>
                  <a:srgbClr val="000000"/>
                </a:solidFill>
                <a:prstDash val="solid"/>
                <a:bevel/>
              </a:ln>
              <a:solidFill>
                <a:srgbClr val="FF0000"/>
              </a:solidFill>
              <a:latin typeface="Kristen ITC"/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en-GB" sz="78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en-GB" sz="2600" dirty="0">
              <a:latin typeface="Kristen ITC"/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en-GB" sz="2600" dirty="0">
              <a:latin typeface="Kristen ITC"/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en-GB" sz="2600" dirty="0">
              <a:latin typeface="Kristen ITC"/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GB" sz="3600" dirty="0">
                <a:latin typeface="Kristen ITC"/>
                <a:ea typeface="Calibri"/>
                <a:cs typeface="Times New Roman"/>
              </a:rPr>
              <a:t>Many thanks for your continued support,</a:t>
            </a:r>
            <a:endParaRPr lang="en-GB" sz="36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buNone/>
            </a:pPr>
            <a:r>
              <a:rPr lang="en-GB" sz="3600" dirty="0">
                <a:latin typeface="Kristen ITC"/>
                <a:ea typeface="Calibri"/>
                <a:cs typeface="Times New Roman"/>
              </a:rPr>
              <a:t>Mr Thomas</a:t>
            </a:r>
            <a:endParaRPr lang="en-GB" sz="3600" dirty="0">
              <a:ea typeface="Calibri"/>
              <a:cs typeface="Times New Roman"/>
            </a:endParaRPr>
          </a:p>
          <a:p>
            <a:pPr marL="11430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8700" b="1" dirty="0">
                <a:ln w="38100" cap="rnd" cmpd="sng" algn="ctr">
                  <a:solidFill>
                    <a:srgbClr val="000000"/>
                  </a:solidFill>
                  <a:prstDash val="solid"/>
                  <a:bevel/>
                </a:ln>
                <a:solidFill>
                  <a:srgbClr val="7030A0"/>
                </a:solidFill>
                <a:latin typeface="Kristen ITC"/>
                <a:ea typeface="Calibri"/>
                <a:cs typeface="Times New Roman"/>
              </a:rPr>
              <a:t>Diolch!</a:t>
            </a:r>
            <a:endParaRPr lang="en-GB" sz="8700" dirty="0">
              <a:solidFill>
                <a:srgbClr val="7030A0"/>
              </a:solidFill>
              <a:ea typeface="Calibri"/>
              <a:cs typeface="Times New Roman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5846" y="211015"/>
            <a:ext cx="11746523" cy="6424247"/>
          </a:xfrm>
          <a:prstGeom prst="roundRect">
            <a:avLst>
              <a:gd name="adj" fmla="val 4988"/>
            </a:avLst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663" y="2783090"/>
            <a:ext cx="2544029" cy="1860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424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655</Words>
  <Application>Microsoft Office PowerPoint</Application>
  <PresentationFormat>Widescreen</PresentationFormat>
  <Paragraphs>105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Kristen ITC</vt:lpstr>
      <vt:lpstr>Times New Roman</vt:lpstr>
      <vt:lpstr>office theme</vt:lpstr>
      <vt:lpstr>Office Theme</vt:lpstr>
      <vt:lpstr>Llangynwyd Primary School     Meet the Teacher 2025-2026</vt:lpstr>
      <vt:lpstr> Aims of tonight </vt:lpstr>
      <vt:lpstr>Croeso i Dosbarth Porffor!    Welcome to Purple class!  We are a class of 12 Year 5 to Year 6 pupils. </vt:lpstr>
      <vt:lpstr>Meet the Team </vt:lpstr>
      <vt:lpstr>Attendance</vt:lpstr>
      <vt:lpstr>Attendance</vt:lpstr>
      <vt:lpstr>Attendance</vt:lpstr>
      <vt:lpstr>Attendance</vt:lpstr>
      <vt:lpstr>Uniform</vt:lpstr>
      <vt:lpstr>Uniform</vt:lpstr>
      <vt:lpstr>Daily Routine </vt:lpstr>
      <vt:lpstr>Weekly Timetable </vt:lpstr>
      <vt:lpstr>Our Topic</vt:lpstr>
      <vt:lpstr>Welsh Phrases – Y Dref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Kehoe</dc:creator>
  <cp:lastModifiedBy>K Kehoe</cp:lastModifiedBy>
  <cp:revision>154</cp:revision>
  <dcterms:created xsi:type="dcterms:W3CDTF">2022-09-18T11:24:31Z</dcterms:created>
  <dcterms:modified xsi:type="dcterms:W3CDTF">2025-09-09T12:48:25Z</dcterms:modified>
</cp:coreProperties>
</file>